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sldIdLst>
    <p:sldId id="257" r:id="rId2"/>
    <p:sldId id="277" r:id="rId3"/>
    <p:sldId id="278" r:id="rId4"/>
    <p:sldId id="264" r:id="rId5"/>
    <p:sldId id="272" r:id="rId6"/>
    <p:sldId id="267" r:id="rId7"/>
    <p:sldId id="268" r:id="rId8"/>
    <p:sldId id="273" r:id="rId9"/>
    <p:sldId id="279" r:id="rId10"/>
    <p:sldId id="274" r:id="rId11"/>
    <p:sldId id="275" r:id="rId12"/>
    <p:sldId id="269" r:id="rId13"/>
    <p:sldId id="276" r:id="rId14"/>
    <p:sldId id="266" r:id="rId15"/>
    <p:sldId id="270" r:id="rId16"/>
    <p:sldId id="271" r:id="rId17"/>
    <p:sldId id="26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sign Notes" id="{8B995469-BB0B-2D41-B3AD-40FEA49126C5}">
          <p14:sldIdLst/>
        </p14:section>
        <p14:section name="Your Presentation" id="{A8D7B0BD-02B5-F641-8106-1F81A10ED379}">
          <p14:sldIdLst>
            <p14:sldId id="257"/>
            <p14:sldId id="277"/>
            <p14:sldId id="278"/>
            <p14:sldId id="264"/>
            <p14:sldId id="272"/>
            <p14:sldId id="267"/>
            <p14:sldId id="268"/>
            <p14:sldId id="273"/>
            <p14:sldId id="279"/>
            <p14:sldId id="274"/>
            <p14:sldId id="275"/>
            <p14:sldId id="269"/>
            <p14:sldId id="276"/>
            <p14:sldId id="266"/>
            <p14:sldId id="270"/>
            <p14:sldId id="271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94674"/>
  </p:normalViewPr>
  <p:slideViewPr>
    <p:cSldViewPr snapToGrid="0" snapToObjects="1">
      <p:cViewPr varScale="1">
        <p:scale>
          <a:sx n="86" d="100"/>
          <a:sy n="86" d="100"/>
        </p:scale>
        <p:origin x="4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gif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656" y="6214207"/>
            <a:ext cx="1228344" cy="4297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969477" y="1594338"/>
            <a:ext cx="8768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DEMO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1969478" y="3141663"/>
            <a:ext cx="8792186" cy="2039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8045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6708" y="365125"/>
            <a:ext cx="926709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2086708" y="1911350"/>
            <a:ext cx="9267092" cy="35861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688123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4400" dirty="0"/>
              <a:t>DESIGN</a:t>
            </a:r>
            <a:r>
              <a:rPr lang="en-US" sz="4400" baseline="0" dirty="0"/>
              <a:t> </a:t>
            </a:r>
            <a:r>
              <a:rPr lang="en-US" sz="4400" dirty="0"/>
              <a:t>NOTES</a:t>
            </a:r>
          </a:p>
        </p:txBody>
      </p:sp>
    </p:spTree>
    <p:extLst>
      <p:ext uri="{BB962C8B-B14F-4D97-AF65-F5344CB8AC3E}">
        <p14:creationId xmlns:p14="http://schemas.microsoft.com/office/powerpoint/2010/main" val="1854059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504093" y="281354"/>
            <a:ext cx="87688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THAN</a:t>
            </a:r>
            <a:r>
              <a:rPr lang="en-US" sz="8000" b="1" baseline="0" dirty="0"/>
              <a:t>K YOU!</a:t>
            </a:r>
            <a:endParaRPr lang="en-US" sz="8000" b="1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644770" y="1373960"/>
            <a:ext cx="8768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/>
              <a:t>Please use the event app or </a:t>
            </a:r>
            <a:r>
              <a:rPr lang="en-US" sz="2400" b="0" dirty="0" err="1"/>
              <a:t>Sched.com</a:t>
            </a:r>
            <a:r>
              <a:rPr lang="en-US" sz="2400" b="0" dirty="0"/>
              <a:t> to submit a session rating!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154" y="5487456"/>
            <a:ext cx="4673600" cy="9652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93" y="5610993"/>
            <a:ext cx="2052515" cy="71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87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200" y="376194"/>
            <a:ext cx="4673600" cy="965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26" y="167159"/>
            <a:ext cx="3855289" cy="36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4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clouddocs.f5.com/products/extensions/f5-appsvcs-extension/latest/refguide/schema-reference.html#schema-reference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ckarruda/F5SummitSession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rockarruda/F5SummitSessio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F5 Declarative Configuration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Speaker: Jim Arruda</a:t>
            </a:r>
          </a:p>
        </p:txBody>
      </p:sp>
    </p:spTree>
    <p:extLst>
      <p:ext uri="{BB962C8B-B14F-4D97-AF65-F5344CB8AC3E}">
        <p14:creationId xmlns:p14="http://schemas.microsoft.com/office/powerpoint/2010/main" val="595910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EBA41-AFC4-4351-8B61-13B246D3D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AS3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DAB97-90BE-4075-BF13-18B29FB5B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Pool Class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BFDF20-CAC3-4828-95C9-A7C9A2C32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770" y="1692779"/>
            <a:ext cx="4970514" cy="480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00038-2BE1-4282-B2E6-600ECA8B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AS3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CEC53-FEC4-4F62-B405-D151AA625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 reference to the AS3 Schema can be found here: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https://clouddocs.f5.com/products/extensions/f5-appsvcs-extension/latest/refguide/schema-reference.html#schema-reference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147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9476E-672B-4B56-8001-B563B1A35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</a:t>
            </a:r>
            <a:r>
              <a:rPr lang="en-US" b="1" dirty="0"/>
              <a:t>AS3 Notes and Tips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3E8895-64D4-4790-B718-BA5A93365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AS3 becomes the source of truth</a:t>
            </a:r>
          </a:p>
          <a:p>
            <a:r>
              <a:rPr lang="en-US" dirty="0"/>
              <a:t>AS3 can not write to the “common” partition directly, but can use objects in that partition </a:t>
            </a:r>
          </a:p>
          <a:p>
            <a:r>
              <a:rPr lang="en-US" dirty="0"/>
              <a:t>Account used for config needs Administrator role</a:t>
            </a:r>
          </a:p>
          <a:p>
            <a:r>
              <a:rPr lang="en-US" dirty="0"/>
              <a:t>Disable the “Expect: 100 Continue” feature for automation pipeline</a:t>
            </a:r>
          </a:p>
          <a:p>
            <a:pPr marL="0" indent="0">
              <a:buNone/>
            </a:pPr>
            <a:r>
              <a:rPr lang="en-US" dirty="0"/>
              <a:t>   [</a:t>
            </a:r>
            <a:r>
              <a:rPr lang="en-US" dirty="0" err="1"/>
              <a:t>System.Net.ServicePointManager</a:t>
            </a:r>
            <a:r>
              <a:rPr lang="en-US" dirty="0"/>
              <a:t>]::Expect100Continue = $false</a:t>
            </a:r>
          </a:p>
          <a:p>
            <a:r>
              <a:rPr lang="en-US" dirty="0"/>
              <a:t>Requires minimum version of 12.1.x  of BIG-IP firmware</a:t>
            </a:r>
          </a:p>
          <a:p>
            <a:r>
              <a:rPr lang="en-US" dirty="0"/>
              <a:t>Validation tool for VS Code!!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123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453F4-8423-489A-B24D-031161793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 Overview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9B66DF-7D7B-4623-86E2-8ED8EB0C1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8100" y="3105117"/>
            <a:ext cx="2194867" cy="17287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9FD3EF-6ABF-4650-BA91-BDADA08CC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542" y="3105117"/>
            <a:ext cx="2133600" cy="18954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D00CA1-09BE-4472-9827-530B047B9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6300" y="2540717"/>
            <a:ext cx="2857500" cy="2857500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1463EC94-0144-440C-8E7E-D74F97DB664F}"/>
              </a:ext>
            </a:extLst>
          </p:cNvPr>
          <p:cNvSpPr/>
          <p:nvPr/>
        </p:nvSpPr>
        <p:spPr>
          <a:xfrm>
            <a:off x="3559842" y="3727151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C5EFE30-AE64-49B2-A532-440AED7F5381}"/>
              </a:ext>
            </a:extLst>
          </p:cNvPr>
          <p:cNvSpPr/>
          <p:nvPr/>
        </p:nvSpPr>
        <p:spPr>
          <a:xfrm>
            <a:off x="7517892" y="381053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E9EF7E-7C40-4979-8D80-892741C75A6C}"/>
              </a:ext>
            </a:extLst>
          </p:cNvPr>
          <p:cNvSpPr txBox="1"/>
          <p:nvPr/>
        </p:nvSpPr>
        <p:spPr>
          <a:xfrm>
            <a:off x="956109" y="5000592"/>
            <a:ext cx="25788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 Build with Pester Tests</a:t>
            </a:r>
          </a:p>
          <a:p>
            <a:r>
              <a:rPr lang="en-US" dirty="0"/>
              <a:t>CI Build pushes package</a:t>
            </a:r>
          </a:p>
          <a:p>
            <a:r>
              <a:rPr lang="en-US" dirty="0"/>
              <a:t>to </a:t>
            </a:r>
            <a:r>
              <a:rPr lang="en-US" dirty="0" err="1"/>
              <a:t>Ocotopus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23E7F1-DA93-44A8-8597-DD5AFE8DCB75}"/>
              </a:ext>
            </a:extLst>
          </p:cNvPr>
          <p:cNvSpPr txBox="1"/>
          <p:nvPr/>
        </p:nvSpPr>
        <p:spPr>
          <a:xfrm>
            <a:off x="4659966" y="5139091"/>
            <a:ext cx="2872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Octopus does variable magic</a:t>
            </a:r>
          </a:p>
          <a:p>
            <a:r>
              <a:rPr lang="en-US" dirty="0"/>
              <a:t> and Deploys Config to F5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FE4BB1D-673B-4068-9F2E-060960AD9E72}"/>
              </a:ext>
            </a:extLst>
          </p:cNvPr>
          <p:cNvSpPr txBox="1"/>
          <p:nvPr/>
        </p:nvSpPr>
        <p:spPr>
          <a:xfrm>
            <a:off x="8322912" y="5378723"/>
            <a:ext cx="3204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AS3 Consumes JSON declaration</a:t>
            </a:r>
          </a:p>
          <a:p>
            <a:r>
              <a:rPr lang="en-US" dirty="0"/>
              <a:t>and configures appliance</a:t>
            </a:r>
          </a:p>
        </p:txBody>
      </p:sp>
    </p:spTree>
    <p:extLst>
      <p:ext uri="{BB962C8B-B14F-4D97-AF65-F5344CB8AC3E}">
        <p14:creationId xmlns:p14="http://schemas.microsoft.com/office/powerpoint/2010/main" val="717747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2034792" y="2973712"/>
            <a:ext cx="8792186" cy="203993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867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DE980-2C0A-4F6A-B2C1-8B9362C8C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2C778-1C92-42AF-8837-AB4CFD8D2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AS3 becomes the authority once you start using it</a:t>
            </a:r>
          </a:p>
          <a:p>
            <a:r>
              <a:rPr lang="en-US" dirty="0"/>
              <a:t>Can be used also with BIG-IQ and Ansible</a:t>
            </a:r>
          </a:p>
          <a:p>
            <a:r>
              <a:rPr lang="en-US" dirty="0"/>
              <a:t>Available also as a Docker Container</a:t>
            </a:r>
          </a:p>
          <a:p>
            <a:r>
              <a:rPr lang="en-US" dirty="0"/>
              <a:t>Multi-Tenancy provides less risk</a:t>
            </a:r>
          </a:p>
          <a:p>
            <a:r>
              <a:rPr lang="en-US" dirty="0"/>
              <a:t>Go out an rule the world! I am </a:t>
            </a:r>
            <a:r>
              <a:rPr lang="en-US"/>
              <a:t>finally done!!</a:t>
            </a:r>
            <a:endParaRPr lang="en-US" dirty="0"/>
          </a:p>
          <a:p>
            <a:r>
              <a:rPr lang="en-US" dirty="0"/>
              <a:t>Questions??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271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944C9-8FAD-443B-8558-983D6AB17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41396-14D7-4D67-A765-800FC05E2E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Twitter - @</a:t>
            </a:r>
            <a:r>
              <a:rPr lang="en-US" dirty="0" err="1"/>
              <a:t>JimRockArruda</a:t>
            </a:r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 - </a:t>
            </a:r>
            <a:r>
              <a:rPr lang="en-US" dirty="0">
                <a:hlinkClick r:id="rId2"/>
              </a:rPr>
              <a:t>https://github.com/rockarruda/F5SummitSession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868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638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2206D-A125-475D-A7F4-555D8F234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Infomercial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0E03D8-B4C3-448B-A6FD-0E8E250DA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155" y="1766272"/>
            <a:ext cx="7513689" cy="4222693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D04CE3E-B5F3-41A0-8CF4-C2206AF509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6387"/>
            <a:ext cx="1128252" cy="362057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586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189F4-4A6C-45F8-84F0-ED44D407B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the AS3!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E36809-B41B-45D3-84C0-349BFE8BA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7250" y="1690688"/>
            <a:ext cx="2857500" cy="28575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B0F1C5-21CD-4539-B4A6-B08398B262E5}"/>
              </a:ext>
            </a:extLst>
          </p:cNvPr>
          <p:cNvSpPr txBox="1"/>
          <p:nvPr/>
        </p:nvSpPr>
        <p:spPr>
          <a:xfrm>
            <a:off x="5408953" y="4548188"/>
            <a:ext cx="13740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AS3</a:t>
            </a:r>
          </a:p>
        </p:txBody>
      </p:sp>
    </p:spTree>
    <p:extLst>
      <p:ext uri="{BB962C8B-B14F-4D97-AF65-F5344CB8AC3E}">
        <p14:creationId xmlns:p14="http://schemas.microsoft.com/office/powerpoint/2010/main" val="3000809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My Story</a:t>
            </a:r>
          </a:p>
          <a:p>
            <a:r>
              <a:rPr lang="en-US" dirty="0"/>
              <a:t>What is the AS3?</a:t>
            </a:r>
          </a:p>
          <a:p>
            <a:r>
              <a:rPr lang="en-US" dirty="0"/>
              <a:t>AS3 Components</a:t>
            </a:r>
          </a:p>
          <a:p>
            <a:r>
              <a:rPr lang="en-US" dirty="0"/>
              <a:t>AS3 Notes and Tips</a:t>
            </a:r>
          </a:p>
          <a:p>
            <a:r>
              <a:rPr lang="en-US" dirty="0"/>
              <a:t>Pushing the declaration to the F5 (Demo time!)</a:t>
            </a:r>
          </a:p>
          <a:p>
            <a:r>
              <a:rPr lang="en-US" dirty="0"/>
              <a:t>Fitting it into a pipeline (Even more demo!)</a:t>
            </a:r>
          </a:p>
          <a:p>
            <a:r>
              <a:rPr lang="en-US" dirty="0"/>
              <a:t>Sum it up and Q/A (No demo </a:t>
            </a:r>
            <a:r>
              <a:rPr lang="en-US" dirty="0">
                <a:sym typeface="Wingdings" panose="05000000000000000000" pitchFamily="2" charset="2"/>
              </a:rPr>
              <a:t>)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672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BBB9A-D48D-464F-A333-19B4167D5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F2505-1174-48C5-B0A3-0E3E8056A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JimRockArruda</a:t>
            </a:r>
            <a:r>
              <a:rPr lang="en-US" dirty="0"/>
              <a:t> – Twitter</a:t>
            </a:r>
          </a:p>
          <a:p>
            <a:r>
              <a:rPr lang="en-US" dirty="0">
                <a:hlinkClick r:id="rId2"/>
              </a:rPr>
              <a:t>https://github.com/rockarruda/F5SummitSession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7E5A06-1E77-4B9C-8FE9-5358994DD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416" y="2802194"/>
            <a:ext cx="4016582" cy="405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81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the AS3?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905C11-6258-4EA0-9194-3FD522ECE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837" y="4198028"/>
            <a:ext cx="2540000" cy="25400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4D2F50-88A5-4020-91CB-94980E8BCD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javascript</a:t>
            </a:r>
            <a:r>
              <a:rPr lang="en-US" dirty="0"/>
              <a:t> iControl LX plug-in which exposes declarative Rest API</a:t>
            </a:r>
          </a:p>
          <a:p>
            <a:r>
              <a:rPr lang="en-US" dirty="0"/>
              <a:t>For  creating application based objects (VIPs, Pools, Pool Members, Certs, etc.) declaratively</a:t>
            </a:r>
          </a:p>
          <a:p>
            <a:r>
              <a:rPr lang="en-US" dirty="0"/>
              <a:t>Abstracts away the minute details of the Application objects</a:t>
            </a:r>
          </a:p>
          <a:p>
            <a:r>
              <a:rPr lang="en-US" dirty="0"/>
              <a:t>Supports multi-tenancy (Partitions)</a:t>
            </a:r>
          </a:p>
          <a:p>
            <a:r>
              <a:rPr lang="en-US" dirty="0"/>
              <a:t>Driven by JSON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081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8EBB3-8512-40D4-88A8-1A38E36DF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AS3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4F6B1-C340-4204-90FC-09A7B7D33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AS3 Class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ADC Class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6D6C01-3F6E-4CCB-9255-9DC69B5B6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9125" y="1361306"/>
            <a:ext cx="5763701" cy="23264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07840D-5B00-4918-95F4-93AFD6593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134" y="4001294"/>
            <a:ext cx="8346666" cy="243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923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D8595-5A98-411C-ADA8-BBB376390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AS3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E8B3F-9433-402B-8AFB-D51B102BA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Tenant Class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Application Class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79A9C2-32FF-4896-8907-EDD8E2687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6707" y="1825625"/>
            <a:ext cx="5489766" cy="14780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1993CD-7517-42DB-A0F4-C731AE0E4B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707" y="4038215"/>
            <a:ext cx="6173291" cy="171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258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DE30-102E-497D-A5D4-BC8BE83CE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AS3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BF56-05DF-4BCA-9109-3DFF7EFA9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Service Class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936A0-618D-4899-B894-216D7FF1F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6707" y="1824549"/>
            <a:ext cx="5489766" cy="298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22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1411</TotalTime>
  <Words>348</Words>
  <Application>Microsoft Office PowerPoint</Application>
  <PresentationFormat>Widescreen</PresentationFormat>
  <Paragraphs>70</Paragraphs>
  <Slides>17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F5 Declarative Configuration</vt:lpstr>
      <vt:lpstr>Infomercial</vt:lpstr>
      <vt:lpstr>Introducing the AS3!</vt:lpstr>
      <vt:lpstr>Agenda</vt:lpstr>
      <vt:lpstr>My Story</vt:lpstr>
      <vt:lpstr>What is the AS3?</vt:lpstr>
      <vt:lpstr>AS3 Components</vt:lpstr>
      <vt:lpstr>AS3 Components</vt:lpstr>
      <vt:lpstr>AS3 Components</vt:lpstr>
      <vt:lpstr>AS3 Components</vt:lpstr>
      <vt:lpstr>AS3 Components</vt:lpstr>
      <vt:lpstr>  AS3 Notes and Tips</vt:lpstr>
      <vt:lpstr>Pipeline Overview</vt:lpstr>
      <vt:lpstr>PowerPoint Presentation</vt:lpstr>
      <vt:lpstr>In Summary</vt:lpstr>
      <vt:lpstr>Contact Info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Donald Jones</dc:creator>
  <cp:lastModifiedBy>Jim Arruda</cp:lastModifiedBy>
  <cp:revision>79</cp:revision>
  <dcterms:created xsi:type="dcterms:W3CDTF">2017-08-03T21:53:21Z</dcterms:created>
  <dcterms:modified xsi:type="dcterms:W3CDTF">2019-05-02T18:00:56Z</dcterms:modified>
</cp:coreProperties>
</file>